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5" r:id="rId18"/>
    <p:sldId id="272" r:id="rId19"/>
    <p:sldId id="260" r:id="rId20"/>
    <p:sldId id="276" r:id="rId21"/>
    <p:sldId id="277" r:id="rId22"/>
    <p:sldId id="282" r:id="rId23"/>
    <p:sldId id="281" r:id="rId24"/>
    <p:sldId id="278" r:id="rId25"/>
    <p:sldId id="279" r:id="rId26"/>
    <p:sldId id="283" r:id="rId27"/>
    <p:sldId id="261" r:id="rId28"/>
    <p:sldId id="280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87483" autoAdjust="0"/>
  </p:normalViewPr>
  <p:slideViewPr>
    <p:cSldViewPr snapToGrid="0">
      <p:cViewPr varScale="1">
        <p:scale>
          <a:sx n="114" d="100"/>
          <a:sy n="114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Relationship Id="rId41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FF85E2-9B04-41B6-A07D-B23D5CBAE274}" type="doc">
      <dgm:prSet loTypeId="urn:microsoft.com/office/officeart/2005/8/layout/default" loCatId="Inbox" qsTypeId="urn:microsoft.com/office/officeart/2005/8/quickstyle/simple2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55379EE3-F44D-4504-AB7F-743BFAC5C006}">
      <dgm:prSet/>
      <dgm:spPr/>
      <dgm:t>
        <a:bodyPr/>
        <a:lstStyle/>
        <a:p>
          <a:r>
            <a:rPr lang="en-US" dirty="0"/>
            <a:t>Retrieving data</a:t>
          </a:r>
        </a:p>
      </dgm:t>
    </dgm:pt>
    <dgm:pt modelId="{B18BACE8-D9BE-4EDC-AEFA-2DCA5A6B7CF0}" type="parTrans" cxnId="{BF39AA7C-028B-4259-8254-182103F028DF}">
      <dgm:prSet/>
      <dgm:spPr/>
      <dgm:t>
        <a:bodyPr/>
        <a:lstStyle/>
        <a:p>
          <a:endParaRPr lang="en-US"/>
        </a:p>
      </dgm:t>
    </dgm:pt>
    <dgm:pt modelId="{2A0D08D2-CCE2-4697-99EB-D9C0ED5E3EA8}" type="sibTrans" cxnId="{BF39AA7C-028B-4259-8254-182103F028DF}">
      <dgm:prSet/>
      <dgm:spPr/>
      <dgm:t>
        <a:bodyPr/>
        <a:lstStyle/>
        <a:p>
          <a:endParaRPr lang="en-US"/>
        </a:p>
      </dgm:t>
    </dgm:pt>
    <dgm:pt modelId="{ED63F9A9-9F21-4818-870B-6F0B4CDAD93C}">
      <dgm:prSet/>
      <dgm:spPr/>
      <dgm:t>
        <a:bodyPr/>
        <a:lstStyle/>
        <a:p>
          <a:r>
            <a:rPr lang="en-US"/>
            <a:t>Ensuring data integrity</a:t>
          </a:r>
        </a:p>
      </dgm:t>
    </dgm:pt>
    <dgm:pt modelId="{27EA605A-F481-4D33-9913-DBAF894FDFF1}" type="parTrans" cxnId="{A9F47D5A-24E1-490C-9850-C012A267E0F8}">
      <dgm:prSet/>
      <dgm:spPr/>
      <dgm:t>
        <a:bodyPr/>
        <a:lstStyle/>
        <a:p>
          <a:endParaRPr lang="en-US"/>
        </a:p>
      </dgm:t>
    </dgm:pt>
    <dgm:pt modelId="{36390E9E-9D5B-4A38-BD08-3E20E1769EFF}" type="sibTrans" cxnId="{A9F47D5A-24E1-490C-9850-C012A267E0F8}">
      <dgm:prSet/>
      <dgm:spPr/>
      <dgm:t>
        <a:bodyPr/>
        <a:lstStyle/>
        <a:p>
          <a:endParaRPr lang="en-US"/>
        </a:p>
      </dgm:t>
    </dgm:pt>
    <dgm:pt modelId="{FD51956F-EDDE-4E26-936B-0A23582B2F65}">
      <dgm:prSet/>
      <dgm:spPr/>
      <dgm:t>
        <a:bodyPr/>
        <a:lstStyle/>
        <a:p>
          <a:r>
            <a:rPr lang="en-US"/>
            <a:t>Compression</a:t>
          </a:r>
        </a:p>
      </dgm:t>
    </dgm:pt>
    <dgm:pt modelId="{646B3FF1-DB74-42A4-A5B0-6FBADBC82376}" type="parTrans" cxnId="{FA175AAF-F71E-402A-B08C-9CCF8A4FA7FE}">
      <dgm:prSet/>
      <dgm:spPr/>
      <dgm:t>
        <a:bodyPr/>
        <a:lstStyle/>
        <a:p>
          <a:endParaRPr lang="en-US"/>
        </a:p>
      </dgm:t>
    </dgm:pt>
    <dgm:pt modelId="{42C2ACED-8ED2-4CD6-AD6A-9F5BB10B3E08}" type="sibTrans" cxnId="{FA175AAF-F71E-402A-B08C-9CCF8A4FA7FE}">
      <dgm:prSet/>
      <dgm:spPr/>
      <dgm:t>
        <a:bodyPr/>
        <a:lstStyle/>
        <a:p>
          <a:endParaRPr lang="en-US"/>
        </a:p>
      </dgm:t>
    </dgm:pt>
    <dgm:pt modelId="{F9134502-6E30-48E5-BC9E-2F8E41A8EC76}" type="pres">
      <dgm:prSet presAssocID="{1EFF85E2-9B04-41B6-A07D-B23D5CBAE27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DB48FA9-1C2E-4CF0-A43F-2026EAA478F7}" type="pres">
      <dgm:prSet presAssocID="{55379EE3-F44D-4504-AB7F-743BFAC5C00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F06471-592A-4314-BC27-CA37A1E21BF8}" type="pres">
      <dgm:prSet presAssocID="{2A0D08D2-CCE2-4697-99EB-D9C0ED5E3EA8}" presName="sibTrans" presStyleCnt="0"/>
      <dgm:spPr/>
    </dgm:pt>
    <dgm:pt modelId="{0FB5996F-EA9B-4DD0-8059-C8029B77378B}" type="pres">
      <dgm:prSet presAssocID="{ED63F9A9-9F21-4818-870B-6F0B4CDAD93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E44FC5-E1C5-42C8-97BB-E22591629161}" type="pres">
      <dgm:prSet presAssocID="{36390E9E-9D5B-4A38-BD08-3E20E1769EFF}" presName="sibTrans" presStyleCnt="0"/>
      <dgm:spPr/>
    </dgm:pt>
    <dgm:pt modelId="{09F677B2-99C2-42F2-B7E5-FBEBCD22FBA7}" type="pres">
      <dgm:prSet presAssocID="{FD51956F-EDDE-4E26-936B-0A23582B2F6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79B3CE1-4B45-4876-8F6A-F170D5CFB72C}" type="presOf" srcId="{FD51956F-EDDE-4E26-936B-0A23582B2F65}" destId="{09F677B2-99C2-42F2-B7E5-FBEBCD22FBA7}" srcOrd="0" destOrd="0" presId="urn:microsoft.com/office/officeart/2005/8/layout/default"/>
    <dgm:cxn modelId="{F0CF72CD-FB6B-4646-9731-3EC818DF4BA3}" type="presOf" srcId="{1EFF85E2-9B04-41B6-A07D-B23D5CBAE274}" destId="{F9134502-6E30-48E5-BC9E-2F8E41A8EC76}" srcOrd="0" destOrd="0" presId="urn:microsoft.com/office/officeart/2005/8/layout/default"/>
    <dgm:cxn modelId="{A9F47D5A-24E1-490C-9850-C012A267E0F8}" srcId="{1EFF85E2-9B04-41B6-A07D-B23D5CBAE274}" destId="{ED63F9A9-9F21-4818-870B-6F0B4CDAD93C}" srcOrd="1" destOrd="0" parTransId="{27EA605A-F481-4D33-9913-DBAF894FDFF1}" sibTransId="{36390E9E-9D5B-4A38-BD08-3E20E1769EFF}"/>
    <dgm:cxn modelId="{FEF825AD-E861-4B22-9D1C-9CC7F2C94BA2}" type="presOf" srcId="{55379EE3-F44D-4504-AB7F-743BFAC5C006}" destId="{8DB48FA9-1C2E-4CF0-A43F-2026EAA478F7}" srcOrd="0" destOrd="0" presId="urn:microsoft.com/office/officeart/2005/8/layout/default"/>
    <dgm:cxn modelId="{FA175AAF-F71E-402A-B08C-9CCF8A4FA7FE}" srcId="{1EFF85E2-9B04-41B6-A07D-B23D5CBAE274}" destId="{FD51956F-EDDE-4E26-936B-0A23582B2F65}" srcOrd="2" destOrd="0" parTransId="{646B3FF1-DB74-42A4-A5B0-6FBADBC82376}" sibTransId="{42C2ACED-8ED2-4CD6-AD6A-9F5BB10B3E08}"/>
    <dgm:cxn modelId="{A4F93474-8124-4D4F-AB19-0F64EBE6FAA3}" type="presOf" srcId="{ED63F9A9-9F21-4818-870B-6F0B4CDAD93C}" destId="{0FB5996F-EA9B-4DD0-8059-C8029B77378B}" srcOrd="0" destOrd="0" presId="urn:microsoft.com/office/officeart/2005/8/layout/default"/>
    <dgm:cxn modelId="{BF39AA7C-028B-4259-8254-182103F028DF}" srcId="{1EFF85E2-9B04-41B6-A07D-B23D5CBAE274}" destId="{55379EE3-F44D-4504-AB7F-743BFAC5C006}" srcOrd="0" destOrd="0" parTransId="{B18BACE8-D9BE-4EDC-AEFA-2DCA5A6B7CF0}" sibTransId="{2A0D08D2-CCE2-4697-99EB-D9C0ED5E3EA8}"/>
    <dgm:cxn modelId="{C1BC0A8D-577D-4B0C-A767-5E657AB3DD5F}" type="presParOf" srcId="{F9134502-6E30-48E5-BC9E-2F8E41A8EC76}" destId="{8DB48FA9-1C2E-4CF0-A43F-2026EAA478F7}" srcOrd="0" destOrd="0" presId="urn:microsoft.com/office/officeart/2005/8/layout/default"/>
    <dgm:cxn modelId="{285D7A00-BCBA-464D-89F7-8686D41A2C29}" type="presParOf" srcId="{F9134502-6E30-48E5-BC9E-2F8E41A8EC76}" destId="{83F06471-592A-4314-BC27-CA37A1E21BF8}" srcOrd="1" destOrd="0" presId="urn:microsoft.com/office/officeart/2005/8/layout/default"/>
    <dgm:cxn modelId="{7AEB95D0-930A-4EFF-87A7-E6FF8A1B4AE4}" type="presParOf" srcId="{F9134502-6E30-48E5-BC9E-2F8E41A8EC76}" destId="{0FB5996F-EA9B-4DD0-8059-C8029B77378B}" srcOrd="2" destOrd="0" presId="urn:microsoft.com/office/officeart/2005/8/layout/default"/>
    <dgm:cxn modelId="{6212E3F9-5E64-4730-B3D9-F3AF3915A876}" type="presParOf" srcId="{F9134502-6E30-48E5-BC9E-2F8E41A8EC76}" destId="{5CE44FC5-E1C5-42C8-97BB-E22591629161}" srcOrd="3" destOrd="0" presId="urn:microsoft.com/office/officeart/2005/8/layout/default"/>
    <dgm:cxn modelId="{C559BEB1-624B-4675-AE4A-51A89AF86198}" type="presParOf" srcId="{F9134502-6E30-48E5-BC9E-2F8E41A8EC76}" destId="{09F677B2-99C2-42F2-B7E5-FBEBCD22FBA7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B48FA9-1C2E-4CF0-A43F-2026EAA478F7}">
      <dsp:nvSpPr>
        <dsp:cNvPr id="0" name=""/>
        <dsp:cNvSpPr/>
      </dsp:nvSpPr>
      <dsp:spPr>
        <a:xfrm>
          <a:off x="0" y="1091406"/>
          <a:ext cx="3286125" cy="19716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/>
            <a:t>Retrieving data</a:t>
          </a:r>
        </a:p>
      </dsp:txBody>
      <dsp:txXfrm>
        <a:off x="0" y="1091406"/>
        <a:ext cx="3286125" cy="1971675"/>
      </dsp:txXfrm>
    </dsp:sp>
    <dsp:sp modelId="{0FB5996F-EA9B-4DD0-8059-C8029B77378B}">
      <dsp:nvSpPr>
        <dsp:cNvPr id="0" name=""/>
        <dsp:cNvSpPr/>
      </dsp:nvSpPr>
      <dsp:spPr>
        <a:xfrm>
          <a:off x="3614737" y="1091406"/>
          <a:ext cx="3286125" cy="19716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/>
            <a:t>Ensuring data integrity</a:t>
          </a:r>
        </a:p>
      </dsp:txBody>
      <dsp:txXfrm>
        <a:off x="3614737" y="1091406"/>
        <a:ext cx="3286125" cy="1971675"/>
      </dsp:txXfrm>
    </dsp:sp>
    <dsp:sp modelId="{09F677B2-99C2-42F2-B7E5-FBEBCD22FBA7}">
      <dsp:nvSpPr>
        <dsp:cNvPr id="0" name=""/>
        <dsp:cNvSpPr/>
      </dsp:nvSpPr>
      <dsp:spPr>
        <a:xfrm>
          <a:off x="7229475" y="1091406"/>
          <a:ext cx="3286125" cy="19716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/>
            <a:t>Compression</a:t>
          </a:r>
        </a:p>
      </dsp:txBody>
      <dsp:txXfrm>
        <a:off x="7229475" y="1091406"/>
        <a:ext cx="3286125" cy="19716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F5AA9-2374-416D-9C96-90F5313C38D9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C0A94B-E5F3-4CF4-B546-EE5A3B7A5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40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-c option means standard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0A94B-E5F3-4CF4-B546-EE5A3B7A574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06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-t lists contents of an archive</a:t>
            </a:r>
          </a:p>
          <a:p>
            <a:r>
              <a:rPr lang="en-US" dirty="0"/>
              <a:t>-x extracts files from archive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0A94B-E5F3-4CF4-B546-EE5A3B7A574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61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197F45-E0A7-44D2-9091-8B775BE0F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1B2297F-86FF-4E59-A7E5-F2389BF4EB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6CC42AA-07DA-4E6D-99F8-9507D5F06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485FD-68C7-4F8F-A7DE-4DD0041E9B13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58B6742-9649-4D3B-A594-4AF6E30E5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8164F03-3E78-4A5B-AC7A-1D351AE69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88567-123C-4BA6-A95B-D08D13280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98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CCFE32-B8E1-4D54-8C62-34C981388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F5ED98F-24C2-4B1E-8ADA-6BE56B994C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9753355-468E-402E-9826-BB8E08648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485FD-68C7-4F8F-A7DE-4DD0041E9B13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40C69D1-6911-4B69-83AC-FA86CE871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C779FD7-F87B-4A19-A240-DAC34E79C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88567-123C-4BA6-A95B-D08D13280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08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D60E38F2-73DF-4EDF-8665-EDDD09D70B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88005D1-0FEE-435E-A234-D2B6A4D366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0AED6EF-D76B-4D87-9AB4-ACD2CDBCD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485FD-68C7-4F8F-A7DE-4DD0041E9B13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52E6F66-15FD-4BC3-BCF1-9ADEA7BD3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BD3A478-244E-4F96-BC75-5B792D335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88567-123C-4BA6-A95B-D08D13280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407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97A95C-71F6-47AA-8334-E89D669E8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EB2D44-C1C5-4D93-8CA3-78871CF6C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AACFA67-4910-4B5B-983A-F80D9D890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485FD-68C7-4F8F-A7DE-4DD0041E9B13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FBFF1FA-4835-4E06-ACDB-50E39A4B5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22EF154-C7A0-41E4-AC08-9DE1935C0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88567-123C-4BA6-A95B-D08D13280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987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68F512-610A-4D1B-B40C-AC8C58ED7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5926BC0-64E9-4DB9-9EE1-91BD98EB1B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5FD07BC-5344-494F-895B-14D19FFA0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485FD-68C7-4F8F-A7DE-4DD0041E9B13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EC83418-FDBF-4819-98D1-5D02DC511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149B270-232C-485D-B035-CF3ADE035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88567-123C-4BA6-A95B-D08D13280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045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1F7C0F-088B-4389-9C62-43A6A6C89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5EE563B-A1EF-42DE-A1C7-31DB4FE79C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432FDC5-EAD3-44D1-BA88-DF4CDB00C3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3682D38-E386-40F6-BB83-A6FB15996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485FD-68C7-4F8F-A7DE-4DD0041E9B13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2D56C53-E2E5-4447-8185-104674930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B640D31-9D2B-47F7-949D-71C4061ED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88567-123C-4BA6-A95B-D08D13280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67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2D09AE-D965-4C45-A3A9-FD99224BF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2A307A9-6846-416F-B7A9-A16DCD4BD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3EE192B-1091-4631-8A4F-E33849F310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9C14728-4F74-4189-BD9C-36E55AFB12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FA6E8559-BBC6-4C01-BAFF-D8353419BD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38E7B9E6-1738-4084-B933-51F097EC4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485FD-68C7-4F8F-A7DE-4DD0041E9B13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ECD453E5-4979-4C04-B293-BD7D9B6DE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E65CD2A8-4357-4C79-AED4-6F3BB6BD8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88567-123C-4BA6-A95B-D08D13280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982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1B73A3-97B9-4999-ABF7-EA52BD35A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7CEF08A-92EE-4617-AA6E-891267029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485FD-68C7-4F8F-A7DE-4DD0041E9B13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95B8E10-C782-49B3-B66B-9AEFB8788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242FDA7-E4E4-4114-B4A7-7C45E40F6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88567-123C-4BA6-A95B-D08D13280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670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0EAB37A8-659D-442A-A1E9-01D53DA9E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485FD-68C7-4F8F-A7DE-4DD0041E9B13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BC3BF01-3EFB-42F3-9E87-CD314196D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A8AB97A-782E-4912-8C2A-2CD3A98A2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88567-123C-4BA6-A95B-D08D13280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596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4722CE-D1F1-4644-BE4C-C781A7527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59D829D-537C-4A6C-995E-BD735F650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A33D951-DC0E-45F8-BFEA-6329CAF8A1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2DCB6A3-8A78-4538-BC85-46F76BE3B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485FD-68C7-4F8F-A7DE-4DD0041E9B13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46ABC8A-C95B-4758-9921-8459AAAC1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099592D-65B5-4BB7-9305-0F680B9B3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88567-123C-4BA6-A95B-D08D13280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541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CC4581-32F9-466C-B48B-B4905F24C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E55A027-9079-4155-9D1A-1985497B62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EA07303-7C7B-4EFD-AB32-A9EF919B9C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ACAC59E-ED2D-44CE-BE4C-19B928B2B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485FD-68C7-4F8F-A7DE-4DD0041E9B13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D53F2E6-01EF-4F68-8609-9EA7E50AE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7B52355-4B76-4FB9-A49C-ED5509053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88567-123C-4BA6-A95B-D08D13280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490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5D63DA8-01BA-40CD-84AF-137826E99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06D17A7-EEE7-4A77-9E1F-D2B0832D8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96D6D35-5146-4F22-B040-66F4BE2F99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485FD-68C7-4F8F-A7DE-4DD0041E9B13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AE2D9D5-7B7D-4E3E-96CF-B67EB30558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310D9E2-FAFF-4FD4-BDBC-9B349F5343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188567-123C-4BA6-A95B-D08D13280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88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pycurl.io/docs/latest/index.html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ran.r-project.org/web/packages/RCurl/index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CBB8AF-3448-4BFE-A710-1677E651CC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Ch </a:t>
            </a:r>
            <a:r>
              <a:rPr lang="en-US" smtClean="0"/>
              <a:t>6: </a:t>
            </a:r>
            <a:r>
              <a:rPr lang="en-US" dirty="0"/>
              <a:t>Bioinformatics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537430B-005C-416E-8F8D-165E6096BB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Chaochih Liu</a:t>
            </a:r>
          </a:p>
          <a:p>
            <a:r>
              <a:rPr lang="en-US" dirty="0"/>
              <a:t>November 15</a:t>
            </a:r>
            <a:r>
              <a:rPr lang="en-US" baseline="30000" dirty="0"/>
              <a:t>th</a:t>
            </a:r>
            <a:r>
              <a:rPr lang="en-US" dirty="0"/>
              <a:t>, 2017</a:t>
            </a:r>
          </a:p>
        </p:txBody>
      </p:sp>
    </p:spTree>
    <p:extLst>
      <p:ext uri="{BB962C8B-B14F-4D97-AF65-F5344CB8AC3E}">
        <p14:creationId xmlns:p14="http://schemas.microsoft.com/office/powerpoint/2010/main" val="1842612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5FB0B7-4872-44BE-BE84-6A34BB58D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 careful!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C1D21D7-7A53-4024-9E4A-8860DE4F1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wget’s</a:t>
            </a:r>
            <a:r>
              <a:rPr lang="en-US" dirty="0"/>
              <a:t> recursive downloading can be aggressive.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utilize a lot of network resources and overload remote server.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Remote server may block your IP address if you download too much too quickly.</a:t>
            </a:r>
          </a:p>
        </p:txBody>
      </p:sp>
    </p:spTree>
    <p:extLst>
      <p:ext uri="{BB962C8B-B14F-4D97-AF65-F5344CB8AC3E}">
        <p14:creationId xmlns:p14="http://schemas.microsoft.com/office/powerpoint/2010/main" val="711108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864639-F0F1-4B08-A492-183DD823B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curl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E0D27FE-88EF-46DD-95D5-D96806297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Similar to </a:t>
            </a:r>
            <a:r>
              <a:rPr lang="en-US" dirty="0" err="1"/>
              <a:t>wget</a:t>
            </a:r>
            <a:r>
              <a:rPr lang="en-US" dirty="0"/>
              <a:t> but by default writes to standard output.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also use -O [filename] instead of redirecting output to file.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F6C0707-165A-4BDF-9466-35B59E5EC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860" y="2793075"/>
            <a:ext cx="11238140" cy="138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51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1A3C87-B089-4A84-BFC3-7DD77C311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Advantages of curl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2A305C4-B4E2-455D-A5FC-46226EBD2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Can use more protocols than </a:t>
            </a:r>
            <a:r>
              <a:rPr lang="en-US" dirty="0" err="1"/>
              <a:t>wget</a:t>
            </a:r>
            <a:r>
              <a:rPr lang="en-US" dirty="0"/>
              <a:t>, such as:</a:t>
            </a:r>
          </a:p>
          <a:p>
            <a:r>
              <a:rPr lang="en-US" dirty="0"/>
              <a:t>SFTP (secure FTP)</a:t>
            </a:r>
          </a:p>
          <a:p>
            <a:r>
              <a:rPr lang="en-US" dirty="0"/>
              <a:t>SCP (secure copy)</a:t>
            </a:r>
          </a:p>
          <a:p>
            <a:r>
              <a:rPr lang="en-US" dirty="0"/>
              <a:t>HTTP</a:t>
            </a:r>
          </a:p>
          <a:p>
            <a:r>
              <a:rPr lang="en-US" dirty="0"/>
              <a:t>...and many more!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 the </a:t>
            </a:r>
            <a:r>
              <a:rPr lang="en-US" b="1" dirty="0">
                <a:latin typeface="Consolas" panose="020B0609020204030204" pitchFamily="49" charset="0"/>
              </a:rPr>
              <a:t>-L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or </a:t>
            </a:r>
            <a:r>
              <a:rPr lang="en-US" b="1" dirty="0">
                <a:latin typeface="Consolas" panose="020B0609020204030204" pitchFamily="49" charset="0"/>
              </a:rPr>
              <a:t>--location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option to follow page redirects.</a:t>
            </a:r>
          </a:p>
        </p:txBody>
      </p:sp>
    </p:spTree>
    <p:extLst>
      <p:ext uri="{BB962C8B-B14F-4D97-AF65-F5344CB8AC3E}">
        <p14:creationId xmlns:p14="http://schemas.microsoft.com/office/powerpoint/2010/main" val="3401634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626638-4D7F-4629-B44B-3A1F826F0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curl is also a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2C25D8B-6EC5-46F3-87D7-5E2CFBD54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6705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Functionality is wrapped by software libraries: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>
                <a:hlinkClick r:id="rId2"/>
              </a:rPr>
              <a:t>RCurl</a:t>
            </a:r>
            <a:endParaRPr lang="en-US" dirty="0"/>
          </a:p>
          <a:p>
            <a:endParaRPr lang="en-US" dirty="0"/>
          </a:p>
          <a:p>
            <a:r>
              <a:rPr lang="en-US" dirty="0" err="1">
                <a:hlinkClick r:id="rId3"/>
              </a:rPr>
              <a:t>pycurl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CDB643A-786D-4006-917F-CF52B2E5F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2872" y="5269949"/>
            <a:ext cx="9989127" cy="15940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8FAF6A6-124D-430E-BACF-96BC44F837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5251" y="1781322"/>
            <a:ext cx="7586749" cy="304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561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C88FD3-F15A-49DF-BE1A-3071D5FCE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Rsync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49A1751-C21C-4CC9-979C-6203B715C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for heavier-duty tasks (i.e. transferring large sequencing datasets)</a:t>
            </a:r>
          </a:p>
          <a:p>
            <a:endParaRPr lang="en-US" dirty="0"/>
          </a:p>
          <a:p>
            <a:r>
              <a:rPr lang="en-US" dirty="0"/>
              <a:t>Often faster, only sends </a:t>
            </a:r>
            <a:r>
              <a:rPr lang="en-US" i="1" dirty="0"/>
              <a:t>differences</a:t>
            </a:r>
            <a:r>
              <a:rPr lang="en-US" dirty="0"/>
              <a:t> between file versions</a:t>
            </a:r>
          </a:p>
          <a:p>
            <a:endParaRPr lang="en-US" dirty="0"/>
          </a:p>
          <a:p>
            <a:r>
              <a:rPr lang="en-US" dirty="0"/>
              <a:t>Can compress files during transfers</a:t>
            </a:r>
          </a:p>
          <a:p>
            <a:endParaRPr lang="en-US" dirty="0"/>
          </a:p>
          <a:p>
            <a:r>
              <a:rPr lang="en-US" dirty="0"/>
              <a:t>Archive option that preserves links, modification timestamps, permissions, ownership, and other file attributes</a:t>
            </a:r>
          </a:p>
        </p:txBody>
      </p:sp>
    </p:spTree>
    <p:extLst>
      <p:ext uri="{BB962C8B-B14F-4D97-AF65-F5344CB8AC3E}">
        <p14:creationId xmlns:p14="http://schemas.microsoft.com/office/powerpoint/2010/main" val="3230400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F9A963-7BA9-4F05-A46D-F59216F60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Rsync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50B9725-6572-4E81-9E80-918663C0B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-a </a:t>
            </a:r>
            <a:r>
              <a:rPr lang="en-US" dirty="0"/>
              <a:t>option enables </a:t>
            </a:r>
            <a:r>
              <a:rPr lang="en-US" dirty="0" err="1"/>
              <a:t>rsync’s</a:t>
            </a:r>
            <a:r>
              <a:rPr lang="en-US" dirty="0"/>
              <a:t> archive mode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-z </a:t>
            </a:r>
            <a:r>
              <a:rPr lang="en-US" dirty="0"/>
              <a:t>enables file transfer compression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-v </a:t>
            </a:r>
            <a:r>
              <a:rPr lang="en-US" dirty="0"/>
              <a:t>allows you to see transfer progress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-e </a:t>
            </a:r>
            <a:r>
              <a:rPr lang="en-US" dirty="0"/>
              <a:t>allows you to connect to remote host through SSH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9DE6CE5-C091-4BAC-9F26-27E72ECC1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01294"/>
            <a:ext cx="8947245" cy="280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394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356BCB-E017-447E-A981-3DEBF2461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scp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3162EB3-0E08-4A52-A09E-1B6956053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Used to quickly copy a single file over SSH.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D77FA64-2C70-428D-84A8-0D1385CDD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96720"/>
            <a:ext cx="10515600" cy="126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02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B51612E-7067-4AE2-8411-8DBF410CD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94" y="682830"/>
            <a:ext cx="11406012" cy="549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987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EAB582-026A-4A86-B7AF-20C540D82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GUIs for transferring data</a:t>
            </a:r>
          </a:p>
        </p:txBody>
      </p:sp>
      <p:pic>
        <p:nvPicPr>
          <p:cNvPr id="2050" name="Picture 2" descr="Image result for transmit 5">
            <a:extLst>
              <a:ext uri="{FF2B5EF4-FFF2-40B4-BE49-F238E27FC236}">
                <a16:creationId xmlns:a16="http://schemas.microsoft.com/office/drawing/2014/main" xmlns="" id="{9B4AF428-0561-47A3-975D-5608B58C2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74" y="1524499"/>
            <a:ext cx="4317023" cy="235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winscp logo">
            <a:extLst>
              <a:ext uri="{FF2B5EF4-FFF2-40B4-BE49-F238E27FC236}">
                <a16:creationId xmlns:a16="http://schemas.microsoft.com/office/drawing/2014/main" xmlns="" id="{52197AB5-DCB1-4CB9-8672-CAAF2D95A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146" y="2964299"/>
            <a:ext cx="5467554" cy="200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C7BA666-BDE8-4DE5-AC6F-3C5C8A677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694" y="5211974"/>
            <a:ext cx="5769219" cy="16460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7C4BDC4-8DD8-4A3A-BF06-A9B23753BD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26433"/>
            <a:ext cx="4357694" cy="29315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62D1F4B-F88B-4E24-A5E2-3F0B8A2CC6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8681" y="1454013"/>
            <a:ext cx="4006362" cy="138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17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B20C34-3175-41FD-A251-70123CFE7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Ensuring Data Integrity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BD11DD3-A565-443F-A7C1-6F7A142FE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Transferring large datasets across networks</a:t>
            </a:r>
          </a:p>
          <a:p>
            <a:endParaRPr lang="en-US" dirty="0"/>
          </a:p>
          <a:p>
            <a:r>
              <a:rPr lang="en-US" dirty="0"/>
              <a:t>Opportunities for data corruption</a:t>
            </a:r>
          </a:p>
          <a:p>
            <a:endParaRPr lang="en-US" dirty="0"/>
          </a:p>
          <a:p>
            <a:r>
              <a:rPr lang="en-US" dirty="0"/>
              <a:t>Using correct version of data in analyses</a:t>
            </a:r>
          </a:p>
        </p:txBody>
      </p:sp>
    </p:spTree>
    <p:extLst>
      <p:ext uri="{BB962C8B-B14F-4D97-AF65-F5344CB8AC3E}">
        <p14:creationId xmlns:p14="http://schemas.microsoft.com/office/powerpoint/2010/main" val="2850008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xmlns="" id="{3B0DF90E-6BAD-4E82-8FDF-717C9A35737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xmlns="" id="{13DCC859-0434-4BB8-B6C5-09C88AE698F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xmlns="" id="{08E7ACFB-B791-4C23-8B17-013FEDC09A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529CDC-4BFC-4FBD-97F6-403BB964C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b="1" dirty="0"/>
              <a:t>Overview</a:t>
            </a:r>
          </a:p>
        </p:txBody>
      </p:sp>
      <p:graphicFrame>
        <p:nvGraphicFramePr>
          <p:cNvPr id="17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0978955"/>
              </p:ext>
            </p:extLst>
          </p:nvPr>
        </p:nvGraphicFramePr>
        <p:xfrm>
          <a:off x="838200" y="2022475"/>
          <a:ext cx="10515600" cy="4154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186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254EA1-F1D1-4E3C-9519-92DCA189E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Checksums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76FCC43-F286-42ED-9738-00311EC4C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Compressed summaries of data</a:t>
            </a:r>
          </a:p>
          <a:p>
            <a:endParaRPr lang="en-US" dirty="0"/>
          </a:p>
          <a:p>
            <a:r>
              <a:rPr lang="en-US" dirty="0"/>
              <a:t>If one bit of data changes, the checksum value changes</a:t>
            </a:r>
          </a:p>
          <a:p>
            <a:endParaRPr lang="en-US" dirty="0"/>
          </a:p>
          <a:p>
            <a:r>
              <a:rPr lang="en-US" dirty="0"/>
              <a:t>SHA-1 and MD5 algorithms</a:t>
            </a:r>
          </a:p>
        </p:txBody>
      </p:sp>
    </p:spTree>
    <p:extLst>
      <p:ext uri="{BB962C8B-B14F-4D97-AF65-F5344CB8AC3E}">
        <p14:creationId xmlns:p14="http://schemas.microsoft.com/office/powerpoint/2010/main" val="1205052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AC1099-E90E-4A37-B92C-B124595B4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SHA-1 Checksums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0393FC0-B1F0-4B9A-8D67-22F75C2BC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checksum algorithm used by Git to commit IDs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03337D8-18D2-4E0D-B36F-A80310128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26495"/>
            <a:ext cx="11353800" cy="6532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6614D8F-7E82-4206-84A6-0B08FDBE8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4591762"/>
            <a:ext cx="11353801" cy="69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629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AC1099-E90E-4A37-B92C-B124595B4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SHA-1 Checksums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0393FC0-B1F0-4B9A-8D67-22F75C2BC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Create a SHA-1 checksum file: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ED45B1B-8E83-4120-A97E-70ACD0CF8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31" y="2583127"/>
            <a:ext cx="11380403" cy="283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077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AC1099-E90E-4A37-B92C-B124595B4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SHA-1 Checksums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0393FC0-B1F0-4B9A-8D67-22F75C2BC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Validate that files match original: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D1AB20C-D85D-4896-9C72-355FA5E13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41112"/>
            <a:ext cx="8881533" cy="337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92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192BA0-2C81-4331-96F2-4D58144A7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MD5 Checksums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203DF57-3F53-48E8-8A81-6DD6208E6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Linux (i.e. MSI)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md5sum</a:t>
            </a:r>
          </a:p>
          <a:p>
            <a:endParaRPr lang="en-US" dirty="0"/>
          </a:p>
          <a:p>
            <a:r>
              <a:rPr lang="en-US" dirty="0"/>
              <a:t>OS X (doesn’t have -c option)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md5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7E41B5C-5B04-48A7-B046-A2966674D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4754916"/>
            <a:ext cx="11353800" cy="130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433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DB90C1-A7BD-49F7-8A3D-2C9F91286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FC7D1A6-9A31-4D8D-81D4-877E0DEDF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how files are different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6EDF9F5-C2E1-4229-A6E7-133773EF4E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12"/>
          <a:stretch/>
        </p:blipFill>
        <p:spPr>
          <a:xfrm>
            <a:off x="838200" y="2455333"/>
            <a:ext cx="11264083" cy="12471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8E234B6-6D96-4C27-8CAE-B08FF65D4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894028"/>
            <a:ext cx="11264083" cy="285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364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050D16-CFE1-44AF-AF51-2E7D96475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B9B0CD9-2764-4EF0-B9A4-D28F3F7A4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</a:t>
            </a:r>
            <a:r>
              <a:rPr lang="en-US" b="1" dirty="0">
                <a:latin typeface="Consolas" panose="020B0609020204030204" pitchFamily="49" charset="0"/>
              </a:rPr>
              <a:t>-u</a:t>
            </a:r>
            <a:r>
              <a:rPr lang="en-US" dirty="0"/>
              <a:t> option to output unified diff format</a:t>
            </a:r>
          </a:p>
          <a:p>
            <a:pPr marL="0" indent="0">
              <a:buNone/>
            </a:pPr>
            <a:r>
              <a:rPr lang="en-US" dirty="0"/>
              <a:t>(format nearly identical to </a:t>
            </a:r>
            <a:r>
              <a:rPr lang="en-US" dirty="0">
                <a:latin typeface="Consolas" panose="020B0609020204030204" pitchFamily="49" charset="0"/>
              </a:rPr>
              <a:t>git diff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E7D3C85-44F8-4D98-B179-46CDAE87E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3031180"/>
            <a:ext cx="10642600" cy="303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048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8D9BA4-82D2-4F88-99C5-9BB978866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A1C8E6-A439-42AC-8E45-172DE3DAB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in bioinformatics is often large</a:t>
            </a:r>
          </a:p>
          <a:p>
            <a:endParaRPr lang="en-US" dirty="0"/>
          </a:p>
          <a:p>
            <a:r>
              <a:rPr lang="en-US" dirty="0"/>
              <a:t>Needs to be compressed</a:t>
            </a:r>
          </a:p>
          <a:p>
            <a:endParaRPr lang="en-US" dirty="0"/>
          </a:p>
          <a:p>
            <a:r>
              <a:rPr lang="en-US" dirty="0"/>
              <a:t>Need to work with compressed data</a:t>
            </a:r>
          </a:p>
        </p:txBody>
      </p:sp>
    </p:spTree>
    <p:extLst>
      <p:ext uri="{BB962C8B-B14F-4D97-AF65-F5344CB8AC3E}">
        <p14:creationId xmlns:p14="http://schemas.microsoft.com/office/powerpoint/2010/main" val="1787109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3DE2CE-0FCF-4FDD-B5D1-2F93F5119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gzip</a:t>
            </a:r>
            <a:r>
              <a:rPr lang="en-US" b="1" dirty="0"/>
              <a:t> and bzip2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B840E47-07E7-4CD5-8BC6-F6B9CDE56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gzip</a:t>
            </a:r>
            <a:r>
              <a:rPr lang="en-US" dirty="0"/>
              <a:t> compresses/decompresses faster</a:t>
            </a:r>
          </a:p>
          <a:p>
            <a:endParaRPr lang="en-US" b="1" dirty="0"/>
          </a:p>
          <a:p>
            <a:r>
              <a:rPr lang="en-US" b="1" dirty="0"/>
              <a:t>bzip2</a:t>
            </a:r>
            <a:r>
              <a:rPr lang="en-US" dirty="0"/>
              <a:t> has higher compression ratio (saving more space) – more common for long-term data archiving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dirty="0"/>
              <a:t>Tools behave similarly.</a:t>
            </a:r>
          </a:p>
        </p:txBody>
      </p:sp>
    </p:spTree>
    <p:extLst>
      <p:ext uri="{BB962C8B-B14F-4D97-AF65-F5344CB8AC3E}">
        <p14:creationId xmlns:p14="http://schemas.microsoft.com/office/powerpoint/2010/main" val="1984988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CABCCD-5EA8-4F9A-8F2D-7783CB481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gzip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AA44A5A-00CE-46A9-A867-20DD87761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Takes in standard input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Compress files on disk in place (generally we don’t want to do this with raw data)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F5784B8-4C7D-4DB6-9DEF-6F682CF8F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74725"/>
            <a:ext cx="8629996" cy="613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A590C11-9858-4A06-B9CF-12BF20F11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46008"/>
            <a:ext cx="3293225" cy="247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02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394EF3-2391-44C1-92B3-90DF70C02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Retrieving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6799AD5-8002-4E91-AFE1-D24ED0DD3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Downloading large sequencing datasets</a:t>
            </a:r>
          </a:p>
          <a:p>
            <a:endParaRPr lang="en-US" dirty="0"/>
          </a:p>
          <a:p>
            <a:r>
              <a:rPr lang="en-US" dirty="0"/>
              <a:t>Accessing a web application hundreds of times to download specific files</a:t>
            </a:r>
          </a:p>
        </p:txBody>
      </p:sp>
    </p:spTree>
    <p:extLst>
      <p:ext uri="{BB962C8B-B14F-4D97-AF65-F5344CB8AC3E}">
        <p14:creationId xmlns:p14="http://schemas.microsoft.com/office/powerpoint/2010/main" val="3166152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238E26-D1FB-41CC-A57A-D42D3BD3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gunzip</a:t>
            </a:r>
            <a:r>
              <a:rPr lang="en-US" b="1" dirty="0"/>
              <a:t> and </a:t>
            </a:r>
            <a:r>
              <a:rPr lang="en-US" b="1" dirty="0" err="1"/>
              <a:t>gzip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1634B0A-2018-4439-BB5D-22764870C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9"/>
            <a:ext cx="5180215" cy="17267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28F5DCE-2DF7-4566-9B8E-C8ECBCA8B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699" y="3973483"/>
            <a:ext cx="10400606" cy="132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477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CEDD1E-B9BD-4546-86BA-8CB39B0E4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tar and </a:t>
            </a:r>
            <a:r>
              <a:rPr lang="en-US" b="1" dirty="0" err="1"/>
              <a:t>gzip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6CF3384-CC78-48B0-BA8F-280C55074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en-US" dirty="0"/>
              <a:t>Compress multiple separate files into single archive: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tar -</a:t>
            </a:r>
            <a:r>
              <a:rPr lang="en-US" dirty="0" err="1">
                <a:latin typeface="Consolas" panose="020B0609020204030204" pitchFamily="49" charset="0"/>
              </a:rPr>
              <a:t>czvf</a:t>
            </a:r>
            <a:r>
              <a:rPr lang="en-US" dirty="0">
                <a:latin typeface="Consolas" panose="020B0609020204030204" pitchFamily="49" charset="0"/>
              </a:rPr>
              <a:t> name-of-archive.tgz /path/to/directory-or-file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-c</a:t>
            </a:r>
            <a:r>
              <a:rPr lang="en-US" dirty="0"/>
              <a:t> creates archive</a:t>
            </a:r>
          </a:p>
          <a:p>
            <a:pPr marL="0" indent="0">
              <a:buNone/>
            </a:pPr>
            <a:r>
              <a:rPr lang="en-US" b="1" dirty="0"/>
              <a:t>-z</a:t>
            </a:r>
            <a:r>
              <a:rPr lang="en-US" dirty="0"/>
              <a:t> compresses archive with </a:t>
            </a:r>
            <a:r>
              <a:rPr lang="en-US" dirty="0" err="1"/>
              <a:t>gzip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-v</a:t>
            </a:r>
            <a:r>
              <a:rPr lang="en-US" dirty="0"/>
              <a:t> displays progress in terminal while creating archive</a:t>
            </a:r>
          </a:p>
          <a:p>
            <a:pPr marL="0" indent="0">
              <a:buNone/>
            </a:pPr>
            <a:r>
              <a:rPr lang="en-US" b="1" dirty="0"/>
              <a:t>-f</a:t>
            </a:r>
            <a:r>
              <a:rPr lang="en-US" dirty="0"/>
              <a:t> allows you to specify filename of archive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21259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8063D9-CA5E-47C4-8001-1141E1256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tar and </a:t>
            </a:r>
            <a:r>
              <a:rPr lang="en-US" b="1" dirty="0" err="1"/>
              <a:t>gzip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83CB694-5BB1-4A82-9143-6940E2355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(view) all files in archive.tar verbosely but don’t unpack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tar -</a:t>
            </a:r>
            <a:r>
              <a:rPr lang="en-US" dirty="0" err="1">
                <a:latin typeface="Consolas" panose="020B0609020204030204" pitchFamily="49" charset="0"/>
              </a:rPr>
              <a:t>tvf</a:t>
            </a:r>
            <a:r>
              <a:rPr lang="en-US" dirty="0">
                <a:latin typeface="Consolas" panose="020B0609020204030204" pitchFamily="49" charset="0"/>
              </a:rPr>
              <a:t> archive.tar</a:t>
            </a:r>
          </a:p>
          <a:p>
            <a:endParaRPr lang="en-US" dirty="0"/>
          </a:p>
          <a:p>
            <a:r>
              <a:rPr lang="en-US" dirty="0"/>
              <a:t>Unpack file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tar -</a:t>
            </a:r>
            <a:r>
              <a:rPr lang="en-US" dirty="0" err="1">
                <a:latin typeface="Consolas" panose="020B0609020204030204" pitchFamily="49" charset="0"/>
              </a:rPr>
              <a:t>xzvf</a:t>
            </a:r>
            <a:r>
              <a:rPr lang="en-US" dirty="0">
                <a:latin typeface="Consolas" panose="020B0609020204030204" pitchFamily="49" charset="0"/>
              </a:rPr>
              <a:t> file.tar.gz</a:t>
            </a:r>
          </a:p>
        </p:txBody>
      </p:sp>
    </p:spTree>
    <p:extLst>
      <p:ext uri="{BB962C8B-B14F-4D97-AF65-F5344CB8AC3E}">
        <p14:creationId xmlns:p14="http://schemas.microsoft.com/office/powerpoint/2010/main" val="2965115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51D630-2F9A-4F76-AAE8-4A8818711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Working with </a:t>
            </a:r>
            <a:r>
              <a:rPr lang="en-US" b="1" dirty="0" err="1"/>
              <a:t>gzipped</a:t>
            </a:r>
            <a:r>
              <a:rPr lang="en-US" b="1" dirty="0"/>
              <a:t> compressed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5C66513-366D-476E-86ED-FF34A3A2C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grep for </a:t>
            </a:r>
            <a:r>
              <a:rPr lang="en-US" dirty="0" err="1"/>
              <a:t>gzipped</a:t>
            </a:r>
            <a:r>
              <a:rPr lang="en-US" dirty="0"/>
              <a:t> files: </a:t>
            </a:r>
            <a:r>
              <a:rPr lang="en-US" b="1" dirty="0" err="1">
                <a:latin typeface="Consolas" panose="020B0609020204030204" pitchFamily="49" charset="0"/>
              </a:rPr>
              <a:t>zgrep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cat for </a:t>
            </a:r>
            <a:r>
              <a:rPr lang="en-US" dirty="0" err="1"/>
              <a:t>gzipped</a:t>
            </a:r>
            <a:r>
              <a:rPr lang="en-US" dirty="0"/>
              <a:t> files: </a:t>
            </a:r>
            <a:r>
              <a:rPr lang="en-US" b="1" dirty="0" err="1">
                <a:latin typeface="Consolas" panose="020B0609020204030204" pitchFamily="49" charset="0"/>
              </a:rPr>
              <a:t>zcat</a:t>
            </a:r>
            <a:r>
              <a:rPr lang="en-US" dirty="0">
                <a:latin typeface="Consolas" panose="020B0609020204030204" pitchFamily="49" charset="0"/>
              </a:rPr>
              <a:t> or </a:t>
            </a:r>
            <a:r>
              <a:rPr lang="en-US" b="1" dirty="0" err="1">
                <a:latin typeface="Consolas" panose="020B0609020204030204" pitchFamily="49" charset="0"/>
              </a:rPr>
              <a:t>gzcat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diff for </a:t>
            </a:r>
            <a:r>
              <a:rPr lang="en-US" dirty="0" err="1"/>
              <a:t>gzipped</a:t>
            </a:r>
            <a:r>
              <a:rPr lang="en-US" dirty="0"/>
              <a:t> files: </a:t>
            </a:r>
            <a:r>
              <a:rPr lang="en-US" b="1" dirty="0" err="1"/>
              <a:t>zdiff</a:t>
            </a:r>
            <a:endParaRPr lang="en-US" dirty="0"/>
          </a:p>
          <a:p>
            <a:r>
              <a:rPr lang="en-US" dirty="0"/>
              <a:t>less for </a:t>
            </a:r>
            <a:r>
              <a:rPr lang="en-US" dirty="0" err="1"/>
              <a:t>gzipped</a:t>
            </a:r>
            <a:r>
              <a:rPr lang="en-US" dirty="0"/>
              <a:t> files: </a:t>
            </a:r>
            <a:r>
              <a:rPr lang="en-US" b="1" dirty="0" err="1"/>
              <a:t>zless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7827B68-13AA-4202-8A1A-CAE7A465F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91" y="4652126"/>
            <a:ext cx="11180618" cy="82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295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6DBEC0-CCCF-4C60-B579-F42535AE3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30AF023-7A2F-4106-A7C2-53049217C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is your strategy for archiving large datasets?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is your strategy for verifying data integrity when archiving large datasets?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do you currently transfer data between a remote server (MSI) and your computer/another server?</a:t>
            </a:r>
          </a:p>
        </p:txBody>
      </p:sp>
    </p:spTree>
    <p:extLst>
      <p:ext uri="{BB962C8B-B14F-4D97-AF65-F5344CB8AC3E}">
        <p14:creationId xmlns:p14="http://schemas.microsoft.com/office/powerpoint/2010/main" val="1796267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xmlns="" id="{92A7454D-3DAC-4A96-B289-FDA2091D263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xmlns="" id="{0F6CDC51-8D27-4BF4-AB33-7D5905E80D9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8905" y="3726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1" name="Picture 140">
            <a:extLst>
              <a:ext uri="{FF2B5EF4-FFF2-40B4-BE49-F238E27FC236}">
                <a16:creationId xmlns:a16="http://schemas.microsoft.com/office/drawing/2014/main" xmlns="" id="{1F1DAB9D-EA0B-4408-B43A-F215544C147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8" y="0"/>
            <a:ext cx="12158402" cy="6858000"/>
          </a:xfrm>
          <a:prstGeom prst="rect">
            <a:avLst/>
          </a:prstGeom>
        </p:spPr>
      </p:pic>
      <p:sp>
        <p:nvSpPr>
          <p:cNvPr id="143" name="Freeform 67">
            <a:extLst>
              <a:ext uri="{FF2B5EF4-FFF2-40B4-BE49-F238E27FC236}">
                <a16:creationId xmlns:a16="http://schemas.microsoft.com/office/drawing/2014/main" xmlns="" id="{3FA1383B-2709-4E36-8FF8-7A737213B4C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4592" y="3087091"/>
            <a:ext cx="4647408" cy="3780384"/>
          </a:xfrm>
          <a:custGeom>
            <a:avLst/>
            <a:gdLst>
              <a:gd name="connsiteX0" fmla="*/ 2718646 w 4647408"/>
              <a:gd name="connsiteY0" fmla="*/ 0 h 3780384"/>
              <a:gd name="connsiteX1" fmla="*/ 4641019 w 4647408"/>
              <a:gd name="connsiteY1" fmla="*/ 796273 h 3780384"/>
              <a:gd name="connsiteX2" fmla="*/ 4647408 w 4647408"/>
              <a:gd name="connsiteY2" fmla="*/ 803303 h 3780384"/>
              <a:gd name="connsiteX3" fmla="*/ 4647408 w 4647408"/>
              <a:gd name="connsiteY3" fmla="*/ 3780384 h 3780384"/>
              <a:gd name="connsiteX4" fmla="*/ 215340 w 4647408"/>
              <a:gd name="connsiteY4" fmla="*/ 3780384 h 3780384"/>
              <a:gd name="connsiteX5" fmla="*/ 213645 w 4647408"/>
              <a:gd name="connsiteY5" fmla="*/ 3776866 h 3780384"/>
              <a:gd name="connsiteX6" fmla="*/ 0 w 4647408"/>
              <a:gd name="connsiteY6" fmla="*/ 2718646 h 3780384"/>
              <a:gd name="connsiteX7" fmla="*/ 2718646 w 4647408"/>
              <a:gd name="connsiteY7" fmla="*/ 0 h 3780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47408" h="3780384">
                <a:moveTo>
                  <a:pt x="2718646" y="0"/>
                </a:moveTo>
                <a:cubicBezTo>
                  <a:pt x="3469379" y="0"/>
                  <a:pt x="4149041" y="304295"/>
                  <a:pt x="4641019" y="796273"/>
                </a:cubicBezTo>
                <a:lnTo>
                  <a:pt x="4647408" y="803303"/>
                </a:lnTo>
                <a:lnTo>
                  <a:pt x="4647408" y="3780384"/>
                </a:lnTo>
                <a:lnTo>
                  <a:pt x="215340" y="3780384"/>
                </a:lnTo>
                <a:lnTo>
                  <a:pt x="213645" y="3776866"/>
                </a:lnTo>
                <a:cubicBezTo>
                  <a:pt x="76074" y="3451612"/>
                  <a:pt x="0" y="3094013"/>
                  <a:pt x="0" y="2718646"/>
                </a:cubicBezTo>
                <a:cubicBezTo>
                  <a:pt x="0" y="1217179"/>
                  <a:pt x="1217179" y="0"/>
                  <a:pt x="2718646" y="0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5" name="Freeform 60">
            <a:extLst>
              <a:ext uri="{FF2B5EF4-FFF2-40B4-BE49-F238E27FC236}">
                <a16:creationId xmlns:a16="http://schemas.microsoft.com/office/drawing/2014/main" xmlns="" id="{DF4CE22F-8463-44F2-BE50-65D9B5035E8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9974" y="1"/>
            <a:ext cx="3960192" cy="2377300"/>
          </a:xfrm>
          <a:custGeom>
            <a:avLst/>
            <a:gdLst>
              <a:gd name="connsiteX0" fmla="*/ 39946 w 3960192"/>
              <a:gd name="connsiteY0" fmla="*/ 0 h 2377300"/>
              <a:gd name="connsiteX1" fmla="*/ 3920247 w 3960192"/>
              <a:gd name="connsiteY1" fmla="*/ 0 h 2377300"/>
              <a:gd name="connsiteX2" fmla="*/ 3949969 w 3960192"/>
              <a:gd name="connsiteY2" fmla="*/ 194751 h 2377300"/>
              <a:gd name="connsiteX3" fmla="*/ 3960192 w 3960192"/>
              <a:gd name="connsiteY3" fmla="*/ 397204 h 2377300"/>
              <a:gd name="connsiteX4" fmla="*/ 1980096 w 3960192"/>
              <a:gd name="connsiteY4" fmla="*/ 2377300 h 2377300"/>
              <a:gd name="connsiteX5" fmla="*/ 0 w 3960192"/>
              <a:gd name="connsiteY5" fmla="*/ 397204 h 2377300"/>
              <a:gd name="connsiteX6" fmla="*/ 10224 w 3960192"/>
              <a:gd name="connsiteY6" fmla="*/ 194751 h 237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0192" h="2377300">
                <a:moveTo>
                  <a:pt x="39946" y="0"/>
                </a:moveTo>
                <a:lnTo>
                  <a:pt x="3920247" y="0"/>
                </a:lnTo>
                <a:lnTo>
                  <a:pt x="3949969" y="194751"/>
                </a:lnTo>
                <a:cubicBezTo>
                  <a:pt x="3956729" y="261316"/>
                  <a:pt x="3960192" y="328856"/>
                  <a:pt x="3960192" y="397204"/>
                </a:cubicBezTo>
                <a:cubicBezTo>
                  <a:pt x="3960192" y="1490781"/>
                  <a:pt x="3073673" y="2377300"/>
                  <a:pt x="1980096" y="2377300"/>
                </a:cubicBezTo>
                <a:cubicBezTo>
                  <a:pt x="886519" y="2377300"/>
                  <a:pt x="0" y="1490781"/>
                  <a:pt x="0" y="397204"/>
                </a:cubicBezTo>
                <a:cubicBezTo>
                  <a:pt x="0" y="328856"/>
                  <a:pt x="3463" y="261316"/>
                  <a:pt x="10224" y="194751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8" name="Picture 4" descr="Image result for homebrew package manager">
            <a:extLst>
              <a:ext uri="{FF2B5EF4-FFF2-40B4-BE49-F238E27FC236}">
                <a16:creationId xmlns:a16="http://schemas.microsoft.com/office/drawing/2014/main" xmlns="" id="{57A91A0E-8E90-4268-9D78-E825DF3D05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44592" y="3726"/>
            <a:ext cx="3138648" cy="147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C377A1-3C60-4717-8EC4-0241920D0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5145024" cy="1454051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000000"/>
                </a:solidFill>
              </a:rPr>
              <a:t>wget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9C328BA-5360-4F29-A3DD-E89AC9C05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5145024" cy="3639289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000000"/>
                </a:solidFill>
              </a:rPr>
              <a:t>Used to download data from the web to your server (i.e. MSI)</a:t>
            </a:r>
          </a:p>
          <a:p>
            <a:endParaRPr lang="en-US" sz="2000">
              <a:solidFill>
                <a:srgbClr val="000000"/>
              </a:solidFill>
            </a:endParaRPr>
          </a:p>
          <a:p>
            <a:r>
              <a:rPr lang="en-US" sz="2000">
                <a:solidFill>
                  <a:srgbClr val="000000"/>
                </a:solidFill>
              </a:rPr>
              <a:t>Depending on system, wget might not be already installed</a:t>
            </a:r>
          </a:p>
          <a:p>
            <a:pPr marL="0" indent="0">
              <a:buNone/>
            </a:pPr>
            <a:endParaRPr lang="en-US" sz="200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DD7F749-F4BB-429E-9395-2A13DE900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0" y="4091633"/>
            <a:ext cx="5885196" cy="3690195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9B59A3F0-930A-4C3A-8CC4-31F0C5CC2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6483095" cy="365125"/>
          </a:xfrm>
        </p:spPr>
        <p:txBody>
          <a:bodyPr/>
          <a:lstStyle/>
          <a:p>
            <a:r>
              <a:rPr lang="en-US" dirty="0"/>
              <a:t>Homebrew image from: https://img.wonderhowto.com/img/09/53/63613273648659/0/mac-for-hackers-set-up-homebrew-install-update-open-source-tools.1280x600.jpg</a:t>
            </a:r>
          </a:p>
        </p:txBody>
      </p:sp>
    </p:spTree>
    <p:extLst>
      <p:ext uri="{BB962C8B-B14F-4D97-AF65-F5344CB8AC3E}">
        <p14:creationId xmlns:p14="http://schemas.microsoft.com/office/powerpoint/2010/main" val="4209573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3F3B47-BC42-49C7-81BC-A4A82234A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wget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ACDA24C-E176-4F68-BE12-D4D583FE1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048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General command line syntax: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900" dirty="0" err="1">
                <a:latin typeface="Consolas" panose="020B0609020204030204" pitchFamily="49" charset="0"/>
              </a:rPr>
              <a:t>wget</a:t>
            </a:r>
            <a:r>
              <a:rPr lang="en-US" sz="1900" dirty="0">
                <a:latin typeface="Consolas" panose="020B0609020204030204" pitchFamily="49" charset="0"/>
              </a:rPr>
              <a:t> [</a:t>
            </a:r>
            <a:r>
              <a:rPr lang="en-US" sz="1900" dirty="0" err="1">
                <a:latin typeface="Consolas" panose="020B0609020204030204" pitchFamily="49" charset="0"/>
              </a:rPr>
              <a:t>url</a:t>
            </a:r>
            <a:r>
              <a:rPr lang="en-US" sz="1900" dirty="0"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wget</a:t>
            </a:r>
            <a:r>
              <a:rPr lang="en-US" sz="2000" dirty="0">
                <a:latin typeface="Consolas" panose="020B0609020204030204" pitchFamily="49" charset="0"/>
              </a:rPr>
              <a:t> http://hgdownload.soe.ucsc.edu/goldenPath/hg19/chromosomes/chr22.fa.gz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440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EECEA3-1630-4D7C-AD08-A4B47C25B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wget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958EF7F-F931-4C5E-B4A6-72D48E4F4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Can handle the following file links:</a:t>
            </a:r>
          </a:p>
          <a:p>
            <a:endParaRPr lang="en-US" dirty="0"/>
          </a:p>
          <a:p>
            <a:r>
              <a:rPr lang="en-US" dirty="0"/>
              <a:t>HTTP (Hyper-Text Transfer Protocol)</a:t>
            </a:r>
          </a:p>
          <a:p>
            <a:endParaRPr lang="en-US" dirty="0"/>
          </a:p>
          <a:p>
            <a:r>
              <a:rPr lang="en-US" dirty="0"/>
              <a:t>FTP (File Transfer Protocol)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Note: FTP is preferable to HTTP for large file</a:t>
            </a:r>
          </a:p>
        </p:txBody>
      </p:sp>
    </p:spTree>
    <p:extLst>
      <p:ext uri="{BB962C8B-B14F-4D97-AF65-F5344CB8AC3E}">
        <p14:creationId xmlns:p14="http://schemas.microsoft.com/office/powerpoint/2010/main" val="1463880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C545A8-D55F-41A2-AC82-9685D51A3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wget</a:t>
            </a:r>
            <a:r>
              <a:rPr lang="en-US" b="1" dirty="0"/>
              <a:t> 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EA53B8C-8760-49FD-8A45-D84391D88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General syntax: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wget</a:t>
            </a:r>
            <a:r>
              <a:rPr lang="en-US" dirty="0">
                <a:latin typeface="Consolas" panose="020B0609020204030204" pitchFamily="49" charset="0"/>
              </a:rPr>
              <a:t> --user [username] --ask-password [</a:t>
            </a:r>
            <a:r>
              <a:rPr lang="en-US" dirty="0" err="1">
                <a:latin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25200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D5BF75-6E90-430F-A088-EEA56F425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Downloading data recursively with </a:t>
            </a:r>
            <a:r>
              <a:rPr lang="en-US" b="1" dirty="0" err="1">
                <a:latin typeface="Consolas" panose="020B0609020204030204" pitchFamily="49" charset="0"/>
              </a:rPr>
              <a:t>wget</a:t>
            </a:r>
            <a:endParaRPr lang="en-US" b="1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5070077-A095-4C9C-B6A1-10AC5D5FA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Download recursively: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wget</a:t>
            </a:r>
            <a:r>
              <a:rPr lang="en-US" dirty="0">
                <a:latin typeface="Consolas" panose="020B0609020204030204" pitchFamily="49" charset="0"/>
              </a:rPr>
              <a:t> --recursive [</a:t>
            </a:r>
            <a:r>
              <a:rPr lang="en-US" dirty="0" err="1">
                <a:latin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wget</a:t>
            </a:r>
            <a:r>
              <a:rPr lang="en-US" dirty="0">
                <a:latin typeface="Consolas" panose="020B0609020204030204" pitchFamily="49" charset="0"/>
              </a:rPr>
              <a:t> -r [</a:t>
            </a:r>
            <a:r>
              <a:rPr lang="en-US" dirty="0" err="1">
                <a:latin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Default, follow five links deep</a:t>
            </a:r>
          </a:p>
          <a:p>
            <a:r>
              <a:rPr lang="en-US" dirty="0"/>
              <a:t>Customize with </a:t>
            </a:r>
            <a:r>
              <a:rPr lang="en-US" dirty="0">
                <a:latin typeface="Consolas" panose="020B0609020204030204" pitchFamily="49" charset="0"/>
              </a:rPr>
              <a:t>-l </a:t>
            </a:r>
            <a:r>
              <a:rPr lang="en-US" dirty="0"/>
              <a:t>or </a:t>
            </a:r>
            <a:r>
              <a:rPr lang="en-US" dirty="0">
                <a:latin typeface="Consolas" panose="020B0609020204030204" pitchFamily="49" charset="0"/>
              </a:rPr>
              <a:t>--level </a:t>
            </a:r>
            <a:r>
              <a:rPr lang="en-US" dirty="0"/>
              <a:t>option </a:t>
            </a:r>
          </a:p>
        </p:txBody>
      </p:sp>
    </p:spTree>
    <p:extLst>
      <p:ext uri="{BB962C8B-B14F-4D97-AF65-F5344CB8AC3E}">
        <p14:creationId xmlns:p14="http://schemas.microsoft.com/office/powerpoint/2010/main" val="3004398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D5BF75-6E90-430F-A088-EEA56F425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Downloading data recursively with </a:t>
            </a:r>
            <a:r>
              <a:rPr lang="en-US" dirty="0" err="1">
                <a:latin typeface="Consolas" panose="020B0609020204030204" pitchFamily="49" charset="0"/>
              </a:rPr>
              <a:t>wget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5070077-A095-4C9C-B6A1-10AC5D5FA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--accept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only allows </a:t>
            </a:r>
            <a:r>
              <a:rPr lang="en-US" dirty="0" err="1">
                <a:latin typeface="Consolas" panose="020B0609020204030204" pitchFamily="49" charset="0"/>
              </a:rPr>
              <a:t>wget</a:t>
            </a:r>
            <a:r>
              <a:rPr lang="en-US" dirty="0"/>
              <a:t> to download files matching pattern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--no-directories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don’t create directories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--no-parent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prevents </a:t>
            </a:r>
            <a:r>
              <a:rPr lang="en-US" dirty="0" err="1">
                <a:latin typeface="Consolas" panose="020B0609020204030204" pitchFamily="49" charset="0"/>
              </a:rPr>
              <a:t>wget</a:t>
            </a:r>
            <a:r>
              <a:rPr lang="en-US" dirty="0"/>
              <a:t> from downloading pages higher in directory structure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921C301-78E4-4D31-85DB-2F3B88A9C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24" y="2543694"/>
            <a:ext cx="11178130" cy="98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634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741</Words>
  <Application>Microsoft Macintosh PowerPoint</Application>
  <PresentationFormat>Widescreen</PresentationFormat>
  <Paragraphs>179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Consolas</vt:lpstr>
      <vt:lpstr>Office Theme</vt:lpstr>
      <vt:lpstr>Ch 6: Bioinformatics Data</vt:lpstr>
      <vt:lpstr>Overview</vt:lpstr>
      <vt:lpstr>Retrieving Data</vt:lpstr>
      <vt:lpstr>wget</vt:lpstr>
      <vt:lpstr>wget</vt:lpstr>
      <vt:lpstr>wget</vt:lpstr>
      <vt:lpstr>wget authentication</vt:lpstr>
      <vt:lpstr>Downloading data recursively with wget</vt:lpstr>
      <vt:lpstr>Downloading data recursively with wget</vt:lpstr>
      <vt:lpstr>Be careful!</vt:lpstr>
      <vt:lpstr>curl</vt:lpstr>
      <vt:lpstr>Advantages of curl</vt:lpstr>
      <vt:lpstr>curl is also a library</vt:lpstr>
      <vt:lpstr>Rsync</vt:lpstr>
      <vt:lpstr>Rsync</vt:lpstr>
      <vt:lpstr>scp</vt:lpstr>
      <vt:lpstr>PowerPoint Presentation</vt:lpstr>
      <vt:lpstr>GUIs for transferring data</vt:lpstr>
      <vt:lpstr>Ensuring Data Integrity</vt:lpstr>
      <vt:lpstr>Checksums</vt:lpstr>
      <vt:lpstr>SHA-1 Checksums</vt:lpstr>
      <vt:lpstr>SHA-1 Checksums</vt:lpstr>
      <vt:lpstr>SHA-1 Checksums</vt:lpstr>
      <vt:lpstr>MD5 Checksums</vt:lpstr>
      <vt:lpstr>diff</vt:lpstr>
      <vt:lpstr>diff</vt:lpstr>
      <vt:lpstr>Compression</vt:lpstr>
      <vt:lpstr>gzip and bzip2</vt:lpstr>
      <vt:lpstr>gzip</vt:lpstr>
      <vt:lpstr>gunzip and gzip</vt:lpstr>
      <vt:lpstr>tar and gzip</vt:lpstr>
      <vt:lpstr>tar and gzip</vt:lpstr>
      <vt:lpstr>Working with gzipped compressed files</vt:lpstr>
      <vt:lpstr>Discussion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 5: Bioinformatics Data</dc:title>
  <dc:creator>Chaochih Liu</dc:creator>
  <cp:lastModifiedBy>Chaochih Liu</cp:lastModifiedBy>
  <cp:revision>89</cp:revision>
  <dcterms:created xsi:type="dcterms:W3CDTF">2017-11-15T01:42:56Z</dcterms:created>
  <dcterms:modified xsi:type="dcterms:W3CDTF">2017-11-15T17:38:20Z</dcterms:modified>
</cp:coreProperties>
</file>